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73" r:id="rId4"/>
    <p:sldId id="437" r:id="rId5"/>
    <p:sldId id="330" r:id="rId6"/>
    <p:sldId id="432" r:id="rId7"/>
    <p:sldId id="434" r:id="rId8"/>
    <p:sldId id="435" r:id="rId9"/>
    <p:sldId id="438" r:id="rId10"/>
    <p:sldId id="433" r:id="rId11"/>
    <p:sldId id="350" r:id="rId12"/>
    <p:sldId id="436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54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5D2C-955C-C64A-8579-F99CE7903132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D4A25-7348-C64E-8EFC-27A35D61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461E-95FC-A946-9EE3-A29A3838C7E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D85D-16AA-CD45-9646-F9768B2A4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7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*Clifton Joining 6/1/19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D85D-16AA-CD45-9646-F9768B2A4D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how Michigan Open came up with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AC9D2-418A-4884-8B8E-EA7BD686D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6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492" y="4493844"/>
            <a:ext cx="8350738" cy="1035535"/>
          </a:xfrm>
        </p:spPr>
        <p:txBody>
          <a:bodyPr anchor="b">
            <a:normAutofit/>
          </a:bodyPr>
          <a:lstStyle>
            <a:lvl1pPr algn="ctr">
              <a:defRPr sz="3200" b="1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492" y="5539154"/>
            <a:ext cx="8350738" cy="3321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15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: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480"/>
            <a:ext cx="9162288" cy="687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1162539"/>
            <a:ext cx="8459176" cy="51190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8203" y="6513109"/>
            <a:ext cx="467746" cy="220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496F"/>
                </a:solidFill>
              </a:defRPr>
            </a:lvl1pPr>
          </a:lstStyle>
          <a:p>
            <a:fld id="{3E81AB95-42E8-9746-8C2F-4622AB524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206003" y="6539029"/>
            <a:ext cx="2362200" cy="1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500" dirty="0">
                <a:solidFill>
                  <a:schemeClr val="accent2"/>
                </a:solidFill>
                <a:latin typeface="Tahoma" pitchFamily="34" charset="0"/>
              </a:rPr>
              <a:t>Confidential — Do Not Distribute</a:t>
            </a:r>
            <a:endParaRPr lang="en-US" alt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6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3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5336" cy="68740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1017" y="4582831"/>
            <a:ext cx="8680290" cy="9866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i="0" kern="7500" cap="none" spc="0" baseline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022" y="5642130"/>
            <a:ext cx="8680281" cy="2302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kern="17100" cap="none" spc="0">
                <a:solidFill>
                  <a:schemeClr val="accent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58091" y="6065862"/>
            <a:ext cx="2227819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8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-6858"/>
            <a:ext cx="9174480" cy="68808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93700" y="1830711"/>
            <a:ext cx="8273835" cy="4451397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2400"/>
              </a:spcBef>
              <a:spcAft>
                <a:spcPts val="0"/>
              </a:spcAft>
              <a:buSzPct val="110000"/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Agenda Item One</a:t>
            </a:r>
          </a:p>
          <a:p>
            <a:pPr lvl="1"/>
            <a:r>
              <a:rPr lang="en-US" dirty="0"/>
              <a:t>Agenda Item One</a:t>
            </a:r>
          </a:p>
          <a:p>
            <a:pPr lvl="0"/>
            <a:r>
              <a:rPr lang="en-US" dirty="0"/>
              <a:t>Agenda Item Two</a:t>
            </a:r>
          </a:p>
          <a:p>
            <a:pPr lvl="1"/>
            <a:r>
              <a:rPr lang="en-US" dirty="0"/>
              <a:t>Agenda Item Two</a:t>
            </a:r>
          </a:p>
          <a:p>
            <a:pPr lvl="0"/>
            <a:r>
              <a:rPr lang="en-US" dirty="0"/>
              <a:t>Agenda Item Three</a:t>
            </a:r>
          </a:p>
          <a:p>
            <a:pPr lvl="1"/>
            <a:r>
              <a:rPr lang="en-US" dirty="0"/>
              <a:t>Agenda Item Three</a:t>
            </a:r>
          </a:p>
          <a:p>
            <a:pPr lvl="0"/>
            <a:r>
              <a:rPr lang="en-US" dirty="0"/>
              <a:t>Agenda Item Four</a:t>
            </a:r>
          </a:p>
          <a:p>
            <a:pPr lvl="1"/>
            <a:r>
              <a:rPr lang="en-US" dirty="0"/>
              <a:t>Agenda Item Four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762293" y="6465218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tx1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9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989" cy="688574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83490" y="2650733"/>
            <a:ext cx="5755359" cy="15781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200" b="1" i="0" kern="17500" cap="none" spc="-4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07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74638"/>
            <a:ext cx="8459176" cy="61978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1162538"/>
            <a:ext cx="8459176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99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: Title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74638"/>
            <a:ext cx="8459176" cy="61978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1162538"/>
            <a:ext cx="4114800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7277" y="1162538"/>
            <a:ext cx="4114800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904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2492" y="4493844"/>
            <a:ext cx="8350738" cy="1035535"/>
          </a:xfrm>
        </p:spPr>
        <p:txBody>
          <a:bodyPr anchor="b">
            <a:normAutofit/>
          </a:bodyPr>
          <a:lstStyle>
            <a:lvl1pPr algn="ctr">
              <a:defRPr sz="3200" b="1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492" y="5539154"/>
            <a:ext cx="8350738" cy="3321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24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74638"/>
            <a:ext cx="8459176" cy="61978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1162538"/>
            <a:ext cx="4114800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6300" y="1162050"/>
            <a:ext cx="4114800" cy="50566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F55B-0D6F-4722-92E0-344DACE0B8D8}" type="datetimeFigureOut">
              <a:rPr lang="en-US" smtClean="0"/>
              <a:pPr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6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2492" y="4493844"/>
            <a:ext cx="8350738" cy="1035535"/>
          </a:xfrm>
        </p:spPr>
        <p:txBody>
          <a:bodyPr anchor="b">
            <a:normAutofit/>
          </a:bodyPr>
          <a:lstStyle>
            <a:lvl1pPr algn="ctr">
              <a:defRPr sz="3200" b="1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492" y="5539154"/>
            <a:ext cx="8350738" cy="3321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851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8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6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3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4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940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4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6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2492" y="4493844"/>
            <a:ext cx="8350738" cy="1035535"/>
          </a:xfrm>
        </p:spPr>
        <p:txBody>
          <a:bodyPr anchor="b">
            <a:normAutofit/>
          </a:bodyPr>
          <a:lstStyle>
            <a:lvl1pPr algn="ctr">
              <a:defRPr sz="3200" b="1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492" y="5539154"/>
            <a:ext cx="8350738" cy="3321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497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69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295400"/>
            <a:ext cx="8016240" cy="4495800"/>
          </a:xfrm>
          <a:ln w="0">
            <a:noFill/>
          </a:ln>
        </p:spPr>
        <p:txBody>
          <a:bodyPr anchor="t">
            <a:normAutofit/>
          </a:bodyPr>
          <a:lstStyle>
            <a:lvl1pPr algn="l">
              <a:defRPr lang="en-US" b="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4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609912" y="297180"/>
            <a:ext cx="5284788" cy="6078220"/>
          </a:xfrm>
        </p:spPr>
        <p:txBody>
          <a:bodyPr anchor="ctr"/>
          <a:lstStyle>
            <a:lvl1pPr marL="438912" indent="-256032">
              <a:spcBef>
                <a:spcPts val="2400"/>
              </a:spcBef>
              <a:spcAft>
                <a:spcPts val="0"/>
              </a:spcAft>
              <a:defRPr/>
            </a:lvl1pPr>
            <a:lvl2pPr marL="832104" indent="-192024">
              <a:defRPr/>
            </a:lvl2pPr>
          </a:lstStyle>
          <a:p>
            <a:pPr lvl="0"/>
            <a:r>
              <a:rPr lang="en-US" dirty="0"/>
              <a:t>Agenda Item One</a:t>
            </a:r>
          </a:p>
          <a:p>
            <a:pPr lvl="1"/>
            <a:r>
              <a:rPr lang="en-US" dirty="0"/>
              <a:t>Agenda Item One</a:t>
            </a:r>
          </a:p>
          <a:p>
            <a:pPr lvl="0"/>
            <a:r>
              <a:rPr lang="en-US" dirty="0"/>
              <a:t>Agenda Item Two</a:t>
            </a:r>
          </a:p>
          <a:p>
            <a:pPr lvl="1"/>
            <a:r>
              <a:rPr lang="en-US" dirty="0"/>
              <a:t>Agenda Item Two</a:t>
            </a:r>
          </a:p>
          <a:p>
            <a:pPr lvl="0"/>
            <a:r>
              <a:rPr lang="en-US" dirty="0"/>
              <a:t>Agenda Item Three</a:t>
            </a:r>
          </a:p>
          <a:p>
            <a:pPr lvl="1"/>
            <a:r>
              <a:rPr lang="en-US" dirty="0"/>
              <a:t>Agenda Item Three</a:t>
            </a:r>
          </a:p>
          <a:p>
            <a:pPr lvl="0"/>
            <a:r>
              <a:rPr lang="en-US" dirty="0"/>
              <a:t>Agenda Item Four</a:t>
            </a:r>
          </a:p>
          <a:p>
            <a:pPr lvl="1"/>
            <a:r>
              <a:rPr lang="en-US" dirty="0"/>
              <a:t>Agenda Item Four</a:t>
            </a:r>
          </a:p>
          <a:p>
            <a:pPr lvl="0"/>
            <a:r>
              <a:rPr lang="en-US" dirty="0"/>
              <a:t>Agenda Item Five</a:t>
            </a:r>
          </a:p>
          <a:p>
            <a:pPr lvl="1"/>
            <a:r>
              <a:rPr lang="en-US" dirty="0"/>
              <a:t>Agenda Item Five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2112" y="6608926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495612" y="6633477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tx1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2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0"/>
            <a:ext cx="9162288" cy="687171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77800" y="2364154"/>
            <a:ext cx="6153150" cy="1035535"/>
          </a:xfrm>
        </p:spPr>
        <p:txBody>
          <a:bodyPr anchor="ctr">
            <a:noAutofit/>
          </a:bodyPr>
          <a:lstStyle>
            <a:lvl1pPr algn="l">
              <a:defRPr sz="3200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82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ttom Logo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24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: Title,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162538"/>
            <a:ext cx="4114800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7277" y="1169376"/>
            <a:ext cx="4114800" cy="5060461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239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ogo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162538"/>
            <a:ext cx="4114800" cy="5060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7277" y="1162538"/>
            <a:ext cx="4114800" cy="5060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274638"/>
            <a:ext cx="8459176" cy="61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62538"/>
            <a:ext cx="8459176" cy="506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206003" y="6539029"/>
            <a:ext cx="2362200" cy="1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500" dirty="0">
                <a:solidFill>
                  <a:schemeClr val="bg1"/>
                </a:solidFill>
                <a:latin typeface="Tahoma" pitchFamily="34" charset="0"/>
              </a:rPr>
              <a:t>Confidential — Do Not Distribute</a:t>
            </a:r>
            <a:endParaRPr lang="en-US" alt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762293" y="6465218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tx1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422183"/>
            <a:ext cx="2926080" cy="2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4" r:id="rId3"/>
    <p:sldLayoutId id="2147483665" r:id="rId4"/>
    <p:sldLayoutId id="2147483656" r:id="rId5"/>
    <p:sldLayoutId id="2147483659" r:id="rId6"/>
    <p:sldLayoutId id="2147483650" r:id="rId7"/>
    <p:sldLayoutId id="2147483680" r:id="rId8"/>
    <p:sldLayoutId id="2147483681" r:id="rId9"/>
    <p:sldLayoutId id="2147483661" r:id="rId10"/>
    <p:sldLayoutId id="2147483657" r:id="rId11"/>
    <p:sldLayoutId id="2147483667" r:id="rId12"/>
    <p:sldLayoutId id="2147483658" r:id="rId13"/>
    <p:sldLayoutId id="2147483660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 cap="none">
          <a:solidFill>
            <a:schemeClr val="tx2"/>
          </a:solidFill>
          <a:latin typeface="Tahoma"/>
          <a:ea typeface="+mj-ea"/>
          <a:cs typeface="Tahoma"/>
        </a:defRPr>
      </a:lvl1pPr>
    </p:titleStyle>
    <p:bodyStyle>
      <a:lvl1pPr marL="73152" indent="-256032" algn="l" defTabSz="457200" rtl="0" eaLnBrk="1" latinLnBrk="0" hangingPunct="1">
        <a:spcBef>
          <a:spcPts val="600"/>
        </a:spcBef>
        <a:buClr>
          <a:schemeClr val="accent2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640080" indent="-192024" algn="l" defTabSz="457200" rtl="0" eaLnBrk="1" latinLnBrk="0" hangingPunct="1">
        <a:spcBef>
          <a:spcPts val="600"/>
        </a:spcBef>
        <a:spcAft>
          <a:spcPts val="200"/>
        </a:spcAft>
        <a:buClr>
          <a:schemeClr val="accent2">
            <a:lumMod val="60000"/>
            <a:lumOff val="40000"/>
          </a:schemeClr>
        </a:buClr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13716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i="1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42901" y="274638"/>
            <a:ext cx="8459176" cy="61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62538"/>
            <a:ext cx="8459176" cy="506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Box 6"/>
          <p:cNvSpPr txBox="1">
            <a:spLocks noChangeArrowheads="1"/>
          </p:cNvSpPr>
          <p:nvPr userDrawn="1"/>
        </p:nvSpPr>
        <p:spPr bwMode="auto">
          <a:xfrm>
            <a:off x="6206003" y="6539029"/>
            <a:ext cx="2362200" cy="1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500" dirty="0">
                <a:solidFill>
                  <a:schemeClr val="bg1"/>
                </a:solidFill>
                <a:latin typeface="Tahoma" pitchFamily="34" charset="0"/>
              </a:rPr>
              <a:t>Confidential — Do Not Distribute</a:t>
            </a:r>
            <a:endParaRPr lang="en-US" alt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588" y="6440667"/>
            <a:ext cx="549505" cy="217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2"/>
                </a:solidFill>
                <a:latin typeface="Tahoma"/>
                <a:cs typeface="Tahoma"/>
              </a:defRPr>
            </a:lvl1pPr>
          </a:lstStyle>
          <a:p>
            <a:fld id="{394606BD-0334-E646-A4C0-36CF658FFFDB}" type="slidenum">
              <a:rPr lang="en-US" smtClean="0"/>
              <a:pPr/>
              <a:t>‹#›</a:t>
            </a:fld>
            <a:endParaRPr lang="en-US" sz="1100" dirty="0"/>
          </a:p>
        </p:txBody>
      </p:sp>
      <p:sp>
        <p:nvSpPr>
          <p:cNvPr id="21" name="Text Box 6"/>
          <p:cNvSpPr txBox="1">
            <a:spLocks noChangeArrowheads="1"/>
          </p:cNvSpPr>
          <p:nvPr userDrawn="1"/>
        </p:nvSpPr>
        <p:spPr bwMode="auto">
          <a:xfrm>
            <a:off x="762293" y="6465218"/>
            <a:ext cx="2362200" cy="20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00" dirty="0">
                <a:solidFill>
                  <a:schemeClr val="tx1"/>
                </a:solidFill>
                <a:latin typeface="Tahoma" pitchFamily="34" charset="0"/>
              </a:rPr>
              <a:t>Confidential — Do Not Distribute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422183"/>
            <a:ext cx="2926080" cy="2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2" r:id="rId5"/>
    <p:sldLayoutId id="214748368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0000" cap="none" spc="0">
          <a:solidFill>
            <a:srgbClr val="007DC5"/>
          </a:solidFill>
          <a:latin typeface="Tahoma"/>
          <a:ea typeface="+mj-ea"/>
          <a:cs typeface="Tahoma"/>
        </a:defRPr>
      </a:lvl1pPr>
    </p:titleStyle>
    <p:bodyStyle>
      <a:lvl1pPr marL="73152" indent="-256032" algn="l" defTabSz="457200" rtl="0" eaLnBrk="1" latinLnBrk="0" hangingPunct="1">
        <a:spcBef>
          <a:spcPts val="600"/>
        </a:spcBef>
        <a:buClr>
          <a:srgbClr val="074160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649224" indent="-192024" algn="l" defTabSz="457200" rtl="0" eaLnBrk="1" latinLnBrk="0" hangingPunct="1">
        <a:spcBef>
          <a:spcPts val="600"/>
        </a:spcBef>
        <a:spcAft>
          <a:spcPts val="200"/>
        </a:spcAft>
        <a:buClr>
          <a:srgbClr val="3787D0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137160" algn="l" defTabSz="457200" rtl="0" eaLnBrk="1" latinLnBrk="0" hangingPunct="1">
        <a:spcBef>
          <a:spcPct val="20000"/>
        </a:spcBef>
        <a:buClr>
          <a:srgbClr val="073F5E"/>
        </a:buClr>
        <a:buFont typeface="Arial"/>
        <a:buChar char="•"/>
        <a:defRPr sz="1600" i="1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59FF83-F664-4742-9426-D50B041E8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4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98764" y="4133626"/>
            <a:ext cx="8254466" cy="103553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Upstate New York Surgical Quality Initiative </a:t>
            </a:r>
            <a:r>
              <a:rPr lang="en-US" dirty="0"/>
              <a:t>: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2492" y="5206999"/>
            <a:ext cx="8350738" cy="824345"/>
          </a:xfrm>
        </p:spPr>
        <p:txBody>
          <a:bodyPr>
            <a:noAutofit/>
          </a:bodyPr>
          <a:lstStyle/>
          <a:p>
            <a:r>
              <a:rPr lang="en-US" sz="2400" b="1" dirty="0"/>
              <a:t>An Alternative To Traditional Health Plan Methods of Reducing Unwarranted Variation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2797E-5E36-4F4E-9139-67397C6D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06" y="5822371"/>
            <a:ext cx="1199524" cy="8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1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2984" y="687388"/>
            <a:ext cx="4718016" cy="5483225"/>
          </a:xfrm>
          <a:effectLst/>
        </p:spPr>
        <p:txBody>
          <a:bodyPr wrap="square" anchor="ctr">
            <a:normAutofit/>
          </a:bodyPr>
          <a:lstStyle/>
          <a:p>
            <a:pPr algn="l"/>
            <a:r>
              <a:rPr lang="en-US" sz="6300">
                <a:solidFill>
                  <a:schemeClr val="tx1">
                    <a:lumMod val="95000"/>
                  </a:schemeClr>
                </a:solidFill>
              </a:rPr>
              <a:t>Opiate </a:t>
            </a:r>
            <a:r>
              <a:rPr lang="en-US" sz="6300" dirty="0">
                <a:solidFill>
                  <a:schemeClr val="tx1">
                    <a:lumMod val="95000"/>
                  </a:schemeClr>
                </a:solidFill>
              </a:rPr>
              <a:t>Reduction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650" y="1295400"/>
            <a:ext cx="2171734" cy="4267200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100" dirty="0">
                <a:solidFill>
                  <a:schemeClr val="tx1">
                    <a:lumMod val="95000"/>
                  </a:schemeClr>
                </a:solidFill>
              </a:rPr>
              <a:t>UNYSQI</a:t>
            </a:r>
          </a:p>
        </p:txBody>
      </p:sp>
    </p:spTree>
    <p:extLst>
      <p:ext uri="{BB962C8B-B14F-4D97-AF65-F5344CB8AC3E}">
        <p14:creationId xmlns:p14="http://schemas.microsoft.com/office/powerpoint/2010/main" val="2856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Aim Statement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4FD48-82A8-4D86-9918-EDB8A8A7F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1" r="16040" b="-2"/>
          <a:stretch/>
        </p:blipFill>
        <p:spPr>
          <a:xfrm>
            <a:off x="848379" y="2268111"/>
            <a:ext cx="3140416" cy="32560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2A867-C919-4455-8F0B-73220666F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48069"/>
            <a:ext cx="3943349" cy="42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implement a standard prescribing guideline for 22 common surgical operations across all UNYSQI-participating hospitals with the goal of reducing the number of opiate pills prescribed by 10%, compared to 2018 baseline data, in 2019.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7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A179E-9739-4A6A-BFC0-9792A47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60862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The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6086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Surgeons traditionally prescribe opioids based on training (not necessarily evidence).</a:t>
            </a:r>
          </a:p>
          <a:p>
            <a:pPr marL="0" indent="0">
              <a:buNone/>
            </a:pPr>
            <a:r>
              <a:rPr lang="en-US" sz="2000" dirty="0"/>
              <a:t>Thus, prescription practice patterns vary widely (even for same procedure).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64B5D730-0F03-4E18-B5E2-A3AFEE4C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0" y="484632"/>
            <a:ext cx="2659701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C68E1-C1BA-465A-A3A5-79C0BA0BA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51" y="1414170"/>
            <a:ext cx="2423772" cy="16663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BCAAE7-0794-4AF7-8A50-AB589BEC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484632"/>
            <a:ext cx="2157071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3435D-9A48-4791-925E-91DC45F7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1" y="4164379"/>
            <a:ext cx="2659700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D1D20898-4E05-4678-AF40-ADD3390C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2661434"/>
            <a:ext cx="2157071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AE3B-C441-4B22-9480-82F9E906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96" y="3762617"/>
            <a:ext cx="1915772" cy="14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 - Bassett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Ran data on number of pills prescribed by procedure for 17 surgeries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Based on data, agreed upon a number that the group would use as a “standard”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Re-ran data on those surgeries after implementation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Almost 50% reduction in number of narcotic pills prescribed at initial post-op period for 17 cases looked at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38 pills in 2015 on average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20 pills in 2018</a:t>
            </a:r>
          </a:p>
          <a:p>
            <a:pPr marL="274320" lvl="2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743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Benefits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Providers have “guideline” to reference on number of pills to prescribe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Patients have data on average number of pills prescribed at initial post-op period for their surgery</a:t>
            </a:r>
          </a:p>
          <a:p>
            <a:pPr marL="617220" lvl="2"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We put way less pills on the streets…</a:t>
            </a:r>
          </a:p>
        </p:txBody>
      </p:sp>
    </p:spTree>
    <p:extLst>
      <p:ext uri="{BB962C8B-B14F-4D97-AF65-F5344CB8AC3E}">
        <p14:creationId xmlns:p14="http://schemas.microsoft.com/office/powerpoint/2010/main" val="343369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3A179E-9739-4A6A-BFC0-9792A47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608620" cy="1325563"/>
          </a:xfrm>
        </p:spPr>
        <p:txBody>
          <a:bodyPr>
            <a:normAutofit/>
          </a:bodyPr>
          <a:lstStyle/>
          <a:p>
            <a:r>
              <a:rPr lang="en-US" sz="2900" dirty="0"/>
              <a:t>Participating UNYSQI Facilities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90688"/>
            <a:ext cx="2608620" cy="4802187"/>
          </a:xfrm>
        </p:spPr>
        <p:txBody>
          <a:bodyPr>
            <a:normAutofit/>
          </a:bodyPr>
          <a:lstStyle/>
          <a:p>
            <a:pPr lvl="0"/>
            <a:r>
              <a:rPr lang="en-US" sz="1100" dirty="0"/>
              <a:t>A.O. Fox  	</a:t>
            </a:r>
          </a:p>
          <a:p>
            <a:pPr lvl="0"/>
            <a:r>
              <a:rPr lang="en-US" sz="1100" dirty="0"/>
              <a:t>Bassett	</a:t>
            </a:r>
          </a:p>
          <a:p>
            <a:pPr lvl="0"/>
            <a:r>
              <a:rPr lang="en-US" sz="1100" dirty="0"/>
              <a:t>Buffalo General</a:t>
            </a:r>
          </a:p>
          <a:p>
            <a:pPr lvl="0"/>
            <a:r>
              <a:rPr lang="en-US" sz="1100" dirty="0"/>
              <a:t>Clifton Springs Hospital</a:t>
            </a:r>
          </a:p>
          <a:p>
            <a:pPr lvl="0"/>
            <a:r>
              <a:rPr lang="en-US" sz="1100" dirty="0"/>
              <a:t>Erie County Medical Center</a:t>
            </a:r>
          </a:p>
          <a:p>
            <a:pPr lvl="0"/>
            <a:r>
              <a:rPr lang="en-US" sz="1100" dirty="0"/>
              <a:t>Highland Hospital	</a:t>
            </a:r>
          </a:p>
          <a:p>
            <a:pPr lvl="0"/>
            <a:r>
              <a:rPr lang="en-US" sz="1100" dirty="0"/>
              <a:t>Newark Wayne 	</a:t>
            </a:r>
          </a:p>
          <a:p>
            <a:pPr lvl="0"/>
            <a:r>
              <a:rPr lang="en-US" sz="1100" dirty="0"/>
              <a:t>Oswego	Health</a:t>
            </a:r>
          </a:p>
          <a:p>
            <a:pPr lvl="0"/>
            <a:r>
              <a:rPr lang="en-US" sz="1100" dirty="0"/>
              <a:t>Our Lady of Lourdes</a:t>
            </a:r>
          </a:p>
          <a:p>
            <a:pPr lvl="0"/>
            <a:r>
              <a:rPr lang="en-US" sz="1100" dirty="0"/>
              <a:t>Rochester General Hospital	</a:t>
            </a:r>
          </a:p>
          <a:p>
            <a:pPr lvl="0"/>
            <a:r>
              <a:rPr lang="en-US" sz="1100" dirty="0"/>
              <a:t>Samaritan Medical Center</a:t>
            </a:r>
          </a:p>
          <a:p>
            <a:pPr lvl="0"/>
            <a:r>
              <a:rPr lang="en-US" sz="1100" dirty="0"/>
              <a:t>St. Elizabeth Medical Center	</a:t>
            </a:r>
          </a:p>
          <a:p>
            <a:pPr lvl="0"/>
            <a:r>
              <a:rPr lang="en-US" sz="1100" dirty="0"/>
              <a:t>St. Joseph’s Hospital Health Center</a:t>
            </a:r>
          </a:p>
          <a:p>
            <a:pPr lvl="0"/>
            <a:r>
              <a:rPr lang="en-US" sz="1100" dirty="0"/>
              <a:t>Strong Memorial Hospital	</a:t>
            </a:r>
          </a:p>
          <a:p>
            <a:pPr lvl="0"/>
            <a:r>
              <a:rPr lang="en-US" sz="1100" dirty="0"/>
              <a:t>SUNY Upstate Hospitals	</a:t>
            </a:r>
          </a:p>
          <a:p>
            <a:pPr lvl="0"/>
            <a:r>
              <a:rPr lang="en-US" sz="1100" dirty="0"/>
              <a:t>United Health Services Hospitals </a:t>
            </a:r>
          </a:p>
          <a:p>
            <a:pPr lvl="0"/>
            <a:r>
              <a:rPr lang="en-US" sz="1100" dirty="0"/>
              <a:t>United Memorial Medical Center</a:t>
            </a:r>
          </a:p>
          <a:p>
            <a:pPr lvl="0"/>
            <a:r>
              <a:rPr lang="en-US" sz="1100" dirty="0"/>
              <a:t>Unity Hospital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64B5D730-0F03-4E18-B5E2-A3AFEE4C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0" y="484632"/>
            <a:ext cx="2659701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998EB-7F8D-44E6-B433-B6B7FBC9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851" y="1414170"/>
            <a:ext cx="2423772" cy="16663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BCAAE7-0794-4AF7-8A50-AB589BEC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484632"/>
            <a:ext cx="2157071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3435D-9A48-4791-925E-91DC45F7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3201" y="4164379"/>
            <a:ext cx="2659700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D1D20898-4E05-4678-AF40-ADD3390C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447" y="2661434"/>
            <a:ext cx="2157071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71D7E-F9CA-4D18-8928-8BD263767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332" y="3428999"/>
            <a:ext cx="2019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7886699" cy="1325563"/>
          </a:xfrm>
        </p:spPr>
        <p:txBody>
          <a:bodyPr>
            <a:normAutofit/>
          </a:bodyPr>
          <a:lstStyle/>
          <a:p>
            <a:r>
              <a:rPr lang="en-US"/>
              <a:t>Collaborative Data	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948070"/>
            <a:ext cx="3579874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D499F-82B5-4226-8F2A-723E05FCF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6" r="44279" b="-2"/>
          <a:stretch/>
        </p:blipFill>
        <p:spPr>
          <a:xfrm>
            <a:off x="848379" y="2268111"/>
            <a:ext cx="3140416" cy="3256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48069"/>
            <a:ext cx="3943349" cy="4228893"/>
          </a:xfrm>
        </p:spPr>
        <p:txBody>
          <a:bodyPr>
            <a:normAutofit/>
          </a:bodyPr>
          <a:lstStyle/>
          <a:p>
            <a:r>
              <a:rPr lang="en-US" sz="1700"/>
              <a:t>Ran data on initial prescriptions of 22 surgeries done by UNYSQI hospital surgeons </a:t>
            </a:r>
          </a:p>
          <a:p>
            <a:pPr lvl="1"/>
            <a:r>
              <a:rPr lang="en-US" sz="1700"/>
              <a:t>Jan 2018-Feb 2019</a:t>
            </a:r>
          </a:p>
          <a:p>
            <a:r>
              <a:rPr lang="en-US" sz="1700"/>
              <a:t>Compiled data and met in February with surgeon champions from representative hospitals</a:t>
            </a:r>
          </a:p>
          <a:p>
            <a:r>
              <a:rPr lang="en-US" sz="1700"/>
              <a:t>Agreed upon “goal” initial narcotic prescription for said surgeries</a:t>
            </a:r>
          </a:p>
        </p:txBody>
      </p:sp>
    </p:spTree>
    <p:extLst>
      <p:ext uri="{BB962C8B-B14F-4D97-AF65-F5344CB8AC3E}">
        <p14:creationId xmlns:p14="http://schemas.microsoft.com/office/powerpoint/2010/main" val="235060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928"/>
            <a:ext cx="7886700" cy="1325563"/>
          </a:xfrm>
        </p:spPr>
        <p:txBody>
          <a:bodyPr/>
          <a:lstStyle/>
          <a:p>
            <a:r>
              <a:rPr lang="en-US" dirty="0"/>
              <a:t>The Surgeries and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357745"/>
            <a:ext cx="5630433" cy="5366327"/>
          </a:xfrm>
        </p:spPr>
        <p:txBody>
          <a:bodyPr>
            <a:noAutofit/>
          </a:bodyPr>
          <a:lstStyle/>
          <a:p>
            <a:r>
              <a:rPr lang="en-US" sz="1100" dirty="0"/>
              <a:t>Total knee replacement				50 pills</a:t>
            </a:r>
          </a:p>
          <a:p>
            <a:r>
              <a:rPr lang="en-US" sz="1100" dirty="0"/>
              <a:t>Lumbar laminectomy				30</a:t>
            </a:r>
          </a:p>
          <a:p>
            <a:r>
              <a:rPr lang="en-US" sz="1100" dirty="0"/>
              <a:t>Total hip replacement				30</a:t>
            </a:r>
          </a:p>
          <a:p>
            <a:r>
              <a:rPr lang="en-US" sz="1100" dirty="0"/>
              <a:t>Cervical arthroplasty/discectomy/fusion			25</a:t>
            </a:r>
          </a:p>
          <a:p>
            <a:r>
              <a:rPr lang="en-US" sz="1100" dirty="0"/>
              <a:t>Lumbar microdiscectomy				20</a:t>
            </a:r>
          </a:p>
          <a:p>
            <a:r>
              <a:rPr lang="en-US" sz="1100" dirty="0"/>
              <a:t>Rotator cuff repair					25</a:t>
            </a:r>
          </a:p>
          <a:p>
            <a:r>
              <a:rPr lang="en-US" sz="1100" dirty="0"/>
              <a:t>Panniculectomy					25</a:t>
            </a:r>
          </a:p>
          <a:p>
            <a:r>
              <a:rPr lang="en-US" sz="1100" dirty="0"/>
              <a:t>Total abdominal hysterectomy				15</a:t>
            </a:r>
          </a:p>
          <a:p>
            <a:r>
              <a:rPr lang="en-US" sz="1100" dirty="0"/>
              <a:t>Breast reduction					15</a:t>
            </a:r>
          </a:p>
          <a:p>
            <a:r>
              <a:rPr lang="en-US" sz="1100" dirty="0"/>
              <a:t>Laparoscopic cholecystectomy				10</a:t>
            </a:r>
          </a:p>
          <a:p>
            <a:r>
              <a:rPr lang="en-US" sz="1100" dirty="0"/>
              <a:t>Laparoscopic vaginal hysterectomy			15</a:t>
            </a:r>
          </a:p>
          <a:p>
            <a:r>
              <a:rPr lang="en-US" sz="1100" dirty="0"/>
              <a:t>Inguinal hernia repair				15</a:t>
            </a:r>
          </a:p>
          <a:p>
            <a:r>
              <a:rPr lang="en-US" sz="1100" dirty="0"/>
              <a:t>Laparoscopic nephrectomy				15</a:t>
            </a:r>
          </a:p>
          <a:p>
            <a:r>
              <a:rPr lang="en-US" sz="1100" dirty="0"/>
              <a:t>Laparoscopic gastric bypass				10</a:t>
            </a:r>
          </a:p>
          <a:p>
            <a:r>
              <a:rPr lang="en-US" sz="1100" dirty="0"/>
              <a:t>Laparoscopic gastric sleeve				10</a:t>
            </a:r>
          </a:p>
          <a:p>
            <a:r>
              <a:rPr lang="en-US" sz="1100" dirty="0"/>
              <a:t>Carotid endarterectomy				10</a:t>
            </a:r>
          </a:p>
          <a:p>
            <a:r>
              <a:rPr lang="en-US" sz="1100" dirty="0"/>
              <a:t>Mitral valve replacement				20</a:t>
            </a:r>
          </a:p>
          <a:p>
            <a:r>
              <a:rPr lang="en-US" sz="1100" dirty="0"/>
              <a:t>VNUS closure					10</a:t>
            </a:r>
          </a:p>
          <a:p>
            <a:r>
              <a:rPr lang="en-US" sz="1100" dirty="0"/>
              <a:t>TURBT						5</a:t>
            </a:r>
          </a:p>
          <a:p>
            <a:r>
              <a:rPr lang="en-US" sz="1100" dirty="0"/>
              <a:t>Endoscopic sinus surgery				15</a:t>
            </a:r>
          </a:p>
          <a:p>
            <a:r>
              <a:rPr lang="en-US" sz="1100" dirty="0"/>
              <a:t>CABG						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93BED-C297-4D14-9B2E-9642F422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33" y="4971597"/>
            <a:ext cx="2163378" cy="14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7A8C-1E68-4234-B84B-54FDD42B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Open Prescribing Guidelines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220C1C-A47E-42D4-BA79-86C3059B0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1847001"/>
            <a:ext cx="7675562" cy="43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9276"/>
      </p:ext>
    </p:extLst>
  </p:cSld>
  <p:clrMapOvr>
    <a:masterClrMapping/>
  </p:clrMapOvr>
</p:sld>
</file>

<file path=ppt/theme/theme1.xml><?xml version="1.0" encoding="utf-8"?>
<a:theme xmlns:a="http://schemas.openxmlformats.org/drawingml/2006/main" name="Lifetime Healthcare Companies: Single Image Template">
  <a:themeElements>
    <a:clrScheme name="Lifetime Healthcare Companies Color Scheme">
      <a:dk1>
        <a:sysClr val="windowText" lastClr="000000"/>
      </a:dk1>
      <a:lt1>
        <a:sysClr val="window" lastClr="FFFFFF"/>
      </a:lt1>
      <a:dk2>
        <a:srgbClr val="007DC5"/>
      </a:dk2>
      <a:lt2>
        <a:srgbClr val="BCDAE7"/>
      </a:lt2>
      <a:accent1>
        <a:srgbClr val="82D1F5"/>
      </a:accent1>
      <a:accent2>
        <a:srgbClr val="085373"/>
      </a:accent2>
      <a:accent3>
        <a:srgbClr val="A49E99"/>
      </a:accent3>
      <a:accent4>
        <a:srgbClr val="E4D9AE"/>
      </a:accent4>
      <a:accent5>
        <a:srgbClr val="F7921E"/>
      </a:accent5>
      <a:accent6>
        <a:srgbClr val="D7DF23"/>
      </a:accent6>
      <a:hlink>
        <a:srgbClr val="007DC5"/>
      </a:hlink>
      <a:folHlink>
        <a:srgbClr val="A49E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15000"/>
            </a:prstClr>
          </a:outerShdw>
        </a:effectLst>
      </a:spPr>
      <a:bodyPr rtlCol="0" anchor="ctr"/>
      <a:lstStyle>
        <a:defPPr algn="ctr">
          <a:defRPr dirty="0" err="1" smtClean="0">
            <a:solidFill>
              <a:schemeClr val="accent2"/>
            </a:solidFill>
            <a:latin typeface="Tahom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00584" indent="-164592">
          <a:spcBef>
            <a:spcPts val="600"/>
          </a:spcBef>
          <a:buClr>
            <a:schemeClr val="accent2"/>
          </a:buClr>
          <a:buFont typeface="Arial"/>
          <a:buChar char="•"/>
          <a:defRPr sz="2400" dirty="0" err="1" smtClean="0"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ifetime Healthcare Companies: Multiple Images Template">
  <a:themeElements>
    <a:clrScheme name="Lifetime Healthcare Companies Color Scheme">
      <a:dk1>
        <a:sysClr val="windowText" lastClr="000000"/>
      </a:dk1>
      <a:lt1>
        <a:sysClr val="window" lastClr="FFFFFF"/>
      </a:lt1>
      <a:dk2>
        <a:srgbClr val="007DC5"/>
      </a:dk2>
      <a:lt2>
        <a:srgbClr val="BCDAE7"/>
      </a:lt2>
      <a:accent1>
        <a:srgbClr val="82D1F5"/>
      </a:accent1>
      <a:accent2>
        <a:srgbClr val="085373"/>
      </a:accent2>
      <a:accent3>
        <a:srgbClr val="A49E99"/>
      </a:accent3>
      <a:accent4>
        <a:srgbClr val="E4D9AE"/>
      </a:accent4>
      <a:accent5>
        <a:srgbClr val="F7921E"/>
      </a:accent5>
      <a:accent6>
        <a:srgbClr val="D7DF23"/>
      </a:accent6>
      <a:hlink>
        <a:srgbClr val="007DC5"/>
      </a:hlink>
      <a:folHlink>
        <a:srgbClr val="A49E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15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2"/>
            </a:solidFill>
            <a:latin typeface="Tahom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92024" indent="-164592">
          <a:spcBef>
            <a:spcPts val="600"/>
          </a:spcBef>
          <a:buClr>
            <a:schemeClr val="accent2"/>
          </a:buClr>
          <a:buFont typeface="Arial"/>
          <a:buChar char="•"/>
          <a:defRPr sz="2400" dirty="0" smtClean="0">
            <a:latin typeface="Tahoma"/>
            <a:cs typeface="Tahom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271</Words>
  <Application>Microsoft Office PowerPoint</Application>
  <PresentationFormat>On-screen Show (4:3)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Calibri</vt:lpstr>
      <vt:lpstr>Corbel</vt:lpstr>
      <vt:lpstr>Tahoma</vt:lpstr>
      <vt:lpstr>Times New Roman</vt:lpstr>
      <vt:lpstr>Lifetime Healthcare Companies: Single Image Template</vt:lpstr>
      <vt:lpstr>Lifetime Healthcare Companies: Multiple Images Template</vt:lpstr>
      <vt:lpstr>Depth</vt:lpstr>
      <vt:lpstr>Upstate New York Surgical Quality Initiative :</vt:lpstr>
      <vt:lpstr>Opiate Reduction Project</vt:lpstr>
      <vt:lpstr> Aim Statement </vt:lpstr>
      <vt:lpstr>The Premise</vt:lpstr>
      <vt:lpstr>Pilot Project - Bassett </vt:lpstr>
      <vt:lpstr>Participating UNYSQI Facilities </vt:lpstr>
      <vt:lpstr>Collaborative Data </vt:lpstr>
      <vt:lpstr>The Surgeries and Goals </vt:lpstr>
      <vt:lpstr>Michigan Open Prescribing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Upstate New York Surgical Quality Initiative :</dc:title>
  <dc:creator>Laurie Foster</dc:creator>
  <cp:lastModifiedBy>Laurie Foster</cp:lastModifiedBy>
  <cp:revision>6</cp:revision>
  <dcterms:created xsi:type="dcterms:W3CDTF">2019-05-23T16:51:27Z</dcterms:created>
  <dcterms:modified xsi:type="dcterms:W3CDTF">2019-07-02T13:36:38Z</dcterms:modified>
</cp:coreProperties>
</file>